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8" r:id="rId9"/>
    <p:sldId id="279" r:id="rId10"/>
    <p:sldId id="281" r:id="rId11"/>
    <p:sldId id="282" r:id="rId12"/>
    <p:sldId id="280" r:id="rId13"/>
    <p:sldId id="304" r:id="rId14"/>
    <p:sldId id="289" r:id="rId15"/>
    <p:sldId id="290" r:id="rId16"/>
    <p:sldId id="291" r:id="rId17"/>
    <p:sldId id="292" r:id="rId18"/>
    <p:sldId id="296" r:id="rId19"/>
    <p:sldId id="271" r:id="rId20"/>
    <p:sldId id="272" r:id="rId21"/>
    <p:sldId id="273" r:id="rId22"/>
    <p:sldId id="275" r:id="rId23"/>
    <p:sldId id="277" r:id="rId24"/>
    <p:sldId id="276" r:id="rId25"/>
    <p:sldId id="278" r:id="rId26"/>
    <p:sldId id="306" r:id="rId27"/>
    <p:sldId id="283" r:id="rId28"/>
    <p:sldId id="284" r:id="rId29"/>
    <p:sldId id="285" r:id="rId30"/>
    <p:sldId id="286" r:id="rId31"/>
    <p:sldId id="287" r:id="rId32"/>
    <p:sldId id="297" r:id="rId33"/>
    <p:sldId id="298" r:id="rId34"/>
    <p:sldId id="299" r:id="rId35"/>
    <p:sldId id="300" r:id="rId36"/>
    <p:sldId id="301" r:id="rId37"/>
    <p:sldId id="302" r:id="rId38"/>
    <p:sldId id="307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DDEA-49DA-4237-A731-0B46EC1123BE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C5CB-0F84-4141-9D51-BA8DF4751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08AE6-8394-47A5-B74A-A291A08D814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A31A-AC53-4E85-931D-C9880FD5BAD0}" type="slidenum">
              <a:rPr lang="en-US">
                <a:latin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2D955-9C80-41B4-8B48-E514D64C65FD}" type="slidenum">
              <a:rPr lang="en-US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D405-B927-4BA0-88CE-A069C0379F51}" type="slidenum">
              <a:rPr lang="en-US">
                <a:latin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48EBD-6E87-4168-AB7A-21823A864D6A}" type="slidenum">
              <a:rPr lang="en-US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93" tIns="43247" rIns="86493" bIns="43247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626672-35D0-4FE6-BF40-840A717BA6A8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C2D951-7683-49F0-8E58-1485517D2C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@giset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hyperlink" Target="mailto:anita@gisetc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is.com/" TargetMode="Externa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hyperlink" Target="http://www.google.com/url?sa=i&amp;rct=j&amp;q=&amp;esrc=s&amp;frm=1&amp;source=images&amp;cd=&amp;cad=rja&amp;docid=ge3z6_abvBA5jM&amp;tbnid=WriUac4XRX9EuM:&amp;ved=0CAUQjRw&amp;url=http%3A%2F%2Fwww.facebook.com%2FGISetc%3Ffilter%3D1&amp;ei=VfkBUYj8PKyE2QX-k4CgDA&amp;bvm=bv.41524429,d.b2I&amp;psig=AFQjCNHuog5f7Gqsw5WQZ1TUJMLSHE1_gw&amp;ust=1359170262287625" TargetMode="Externa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80975"/>
            <a:ext cx="8932863" cy="535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Explore Texas History:</a:t>
            </a:r>
            <a:endParaRPr lang="en-US" sz="4800" dirty="0"/>
          </a:p>
          <a:p>
            <a:pPr algn="ctr"/>
            <a:r>
              <a:rPr lang="en-US" sz="4800" dirty="0"/>
              <a:t>Nothing But Net!</a:t>
            </a: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Roger Palmer</a:t>
            </a:r>
          </a:p>
          <a:p>
            <a:pPr algn="r"/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Anita Palmer</a:t>
            </a:r>
          </a:p>
          <a:p>
            <a:pPr algn="r"/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GISetc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roger@gisetc.com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anita@gisetc.com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www.gisetc.com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5" y="2451100"/>
            <a:ext cx="1682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3" y="3975100"/>
            <a:ext cx="23304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157287"/>
            <a:ext cx="8229600" cy="5167313"/>
            <a:chOff x="0" y="0"/>
            <a:chExt cx="5760" cy="3783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5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054"/>
            <a:stretch>
              <a:fillRect/>
            </a:stretch>
          </p:blipFill>
          <p:spPr bwMode="auto">
            <a:xfrm>
              <a:off x="0" y="912"/>
              <a:ext cx="5760" cy="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914400" y="381000"/>
            <a:ext cx="79375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Following Disease and Sickness</a:t>
            </a: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/>
          <p:cNvPicPr>
            <a:picLocks noChangeAspect="1" noChangeArrowheads="1"/>
          </p:cNvPicPr>
          <p:nvPr/>
        </p:nvPicPr>
        <p:blipFill>
          <a:blip r:embed="rId3" cstate="print"/>
          <a:srcRect t="25000" r="4688" b="12500"/>
          <a:stretch>
            <a:fillRect/>
          </a:stretch>
        </p:blipFill>
        <p:spPr bwMode="auto">
          <a:xfrm>
            <a:off x="0" y="0"/>
            <a:ext cx="4419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027"/>
          <p:cNvPicPr>
            <a:picLocks noChangeAspect="1" noChangeArrowheads="1"/>
          </p:cNvPicPr>
          <p:nvPr/>
        </p:nvPicPr>
        <p:blipFill>
          <a:blip r:embed="rId4" cstate="print"/>
          <a:srcRect t="25000" r="35156" b="11458"/>
          <a:stretch>
            <a:fillRect/>
          </a:stretch>
        </p:blipFill>
        <p:spPr bwMode="auto">
          <a:xfrm>
            <a:off x="0" y="2362200"/>
            <a:ext cx="2971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028"/>
          <p:cNvPicPr>
            <a:picLocks noChangeAspect="1" noChangeArrowheads="1"/>
          </p:cNvPicPr>
          <p:nvPr/>
        </p:nvPicPr>
        <p:blipFill>
          <a:blip r:embed="rId5" cstate="print"/>
          <a:srcRect t="25000" r="35156" b="11458"/>
          <a:stretch>
            <a:fillRect/>
          </a:stretch>
        </p:blipFill>
        <p:spPr bwMode="auto">
          <a:xfrm>
            <a:off x="0" y="4648200"/>
            <a:ext cx="29718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29"/>
          <p:cNvPicPr>
            <a:picLocks noChangeAspect="1" noChangeArrowheads="1"/>
          </p:cNvPicPr>
          <p:nvPr/>
        </p:nvPicPr>
        <p:blipFill>
          <a:blip r:embed="rId6" cstate="print"/>
          <a:srcRect t="25000" r="35156" b="11458"/>
          <a:stretch>
            <a:fillRect/>
          </a:stretch>
        </p:blipFill>
        <p:spPr bwMode="auto">
          <a:xfrm>
            <a:off x="4648200" y="0"/>
            <a:ext cx="28956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030"/>
          <p:cNvPicPr>
            <a:picLocks noChangeAspect="1" noChangeArrowheads="1"/>
          </p:cNvPicPr>
          <p:nvPr/>
        </p:nvPicPr>
        <p:blipFill>
          <a:blip r:embed="rId7" cstate="print"/>
          <a:srcRect t="25000" r="35156" b="11458"/>
          <a:stretch>
            <a:fillRect/>
          </a:stretch>
        </p:blipFill>
        <p:spPr bwMode="auto">
          <a:xfrm>
            <a:off x="4648200" y="2133600"/>
            <a:ext cx="28956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031"/>
          <p:cNvPicPr>
            <a:picLocks noChangeAspect="1" noChangeArrowheads="1"/>
          </p:cNvPicPr>
          <p:nvPr/>
        </p:nvPicPr>
        <p:blipFill>
          <a:blip r:embed="rId8" cstate="print"/>
          <a:srcRect t="18889" b="-2223"/>
          <a:stretch>
            <a:fillRect/>
          </a:stretch>
        </p:blipFill>
        <p:spPr bwMode="auto">
          <a:xfrm>
            <a:off x="3657600" y="4579938"/>
            <a:ext cx="26924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152400" y="1660525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2000</a:t>
            </a:r>
            <a:endParaRPr lang="en-US"/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4800600" y="3733800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2004</a:t>
            </a:r>
            <a:endParaRPr lang="en-US"/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4800600" y="1600200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2003</a:t>
            </a:r>
            <a:endParaRPr lang="en-US"/>
          </a:p>
        </p:txBody>
      </p:sp>
      <p:sp>
        <p:nvSpPr>
          <p:cNvPr id="30731" name="Text Box 1035"/>
          <p:cNvSpPr txBox="1">
            <a:spLocks noChangeArrowheads="1"/>
          </p:cNvSpPr>
          <p:nvPr/>
        </p:nvSpPr>
        <p:spPr bwMode="auto">
          <a:xfrm>
            <a:off x="152400" y="6286500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2002</a:t>
            </a:r>
            <a:endParaRPr lang="en-US"/>
          </a:p>
        </p:txBody>
      </p:sp>
      <p:sp>
        <p:nvSpPr>
          <p:cNvPr id="30732" name="Text Box 1036"/>
          <p:cNvSpPr txBox="1">
            <a:spLocks noChangeArrowheads="1"/>
          </p:cNvSpPr>
          <p:nvPr/>
        </p:nvSpPr>
        <p:spPr bwMode="auto">
          <a:xfrm>
            <a:off x="152400" y="39878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9200"/>
            <a:ext cx="4038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525" y="1676400"/>
            <a:ext cx="42068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685800" y="0"/>
            <a:ext cx="79375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Finding Natural Resources: Ground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1519"/>
            <a:ext cx="9144000" cy="45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685800" y="0"/>
            <a:ext cx="79375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Finding Natural Resources: Coal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55149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762000" y="118408"/>
            <a:ext cx="79375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/>
              <a:t>Understanding </a:t>
            </a:r>
            <a:r>
              <a:rPr lang="en-US" sz="4000" dirty="0"/>
              <a:t>Texas Regions: </a:t>
            </a:r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295400" y="1219200"/>
            <a:ext cx="32766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Wheat</a:t>
            </a:r>
            <a:endParaRPr lang="en-US" sz="4000" dirty="0"/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685925"/>
            <a:ext cx="5505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381000" y="457200"/>
            <a:ext cx="83058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Understanding Texas </a:t>
            </a:r>
            <a:r>
              <a:rPr lang="en-US" sz="4000" dirty="0" smtClean="0"/>
              <a:t>Regions:</a:t>
            </a:r>
          </a:p>
          <a:p>
            <a:pPr>
              <a:defRPr/>
            </a:pPr>
            <a:r>
              <a:rPr lang="en-US" sz="4000" dirty="0" smtClean="0"/>
              <a:t> </a:t>
            </a:r>
            <a:r>
              <a:rPr lang="en-US" sz="4000" dirty="0" smtClean="0"/>
              <a:t>         Corn</a:t>
            </a:r>
            <a:endParaRPr lang="en-US" sz="4000" dirty="0"/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1447800" y="990600"/>
            <a:ext cx="32766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Cotton</a:t>
            </a:r>
            <a:endParaRPr lang="en-US" sz="4000" dirty="0"/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762125"/>
            <a:ext cx="91154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533400" y="1038761"/>
            <a:ext cx="6477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Total Agriculture</a:t>
            </a:r>
            <a:endParaRPr lang="en-US" sz="4000" dirty="0"/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7817"/>
          <a:stretch>
            <a:fillRect/>
          </a:stretch>
        </p:blipFill>
        <p:spPr bwMode="auto">
          <a:xfrm>
            <a:off x="0" y="1676400"/>
            <a:ext cx="92063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304800" y="914400"/>
            <a:ext cx="6477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/>
              <a:t>Cattle per Acre</a:t>
            </a:r>
            <a:endParaRPr lang="en-US" sz="4000" dirty="0"/>
          </a:p>
          <a:p>
            <a:pPr algn="ctr">
              <a:defRPr/>
            </a:pP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048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www.socialexplorer.com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1377950" y="2589213"/>
            <a:ext cx="3270250" cy="251618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Geographic</a:t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Information</a:t>
            </a:r>
            <a:b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Systems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2478088" cy="1219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GIS is...</a:t>
            </a:r>
            <a:endParaRPr lang="en-US" sz="5400" smtClean="0">
              <a:solidFill>
                <a:srgbClr val="FFFF00"/>
              </a:solidFill>
            </a:endParaRPr>
          </a:p>
        </p:txBody>
      </p:sp>
      <p:pic>
        <p:nvPicPr>
          <p:cNvPr id="3076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350" y="228600"/>
            <a:ext cx="297497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2667000"/>
            <a:ext cx="41211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1322388" y="5688013"/>
            <a:ext cx="2451100" cy="4572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hlinkClick r:id="rId5"/>
              </a:rPr>
              <a:t>www.gis.com</a:t>
            </a:r>
            <a:endParaRPr kumimoji="1"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r="1639"/>
          <a:stretch>
            <a:fillRect/>
          </a:stretch>
        </p:blipFill>
        <p:spPr bwMode="auto">
          <a:xfrm>
            <a:off x="0" y="0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r="9978"/>
          <a:stretch>
            <a:fillRect/>
          </a:stretch>
        </p:blipFill>
        <p:spPr bwMode="auto">
          <a:xfrm>
            <a:off x="-1" y="1066800"/>
            <a:ext cx="914400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3048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did the Civil War change ethnic distribution?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1601"/>
          <a:stretch>
            <a:fillRect/>
          </a:stretch>
        </p:blipFill>
        <p:spPr bwMode="auto">
          <a:xfrm>
            <a:off x="0" y="10668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11747"/>
          <a:stretch>
            <a:fillRect/>
          </a:stretch>
        </p:blipFill>
        <p:spPr bwMode="auto">
          <a:xfrm>
            <a:off x="-1" y="1066800"/>
            <a:ext cx="91440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about the right to vote?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1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0"/>
            <a:ext cx="1797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1766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0"/>
            <a:ext cx="1817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0"/>
            <a:ext cx="1844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286000"/>
            <a:ext cx="18780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286000"/>
            <a:ext cx="18748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2286000"/>
            <a:ext cx="1876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800600"/>
            <a:ext cx="1860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4800600"/>
            <a:ext cx="1844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95750" y="4800600"/>
            <a:ext cx="1862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52400" y="15494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1900</a:t>
            </a:r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114800" y="6324600"/>
            <a:ext cx="80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2000</a:t>
            </a:r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057400" y="63246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1990</a:t>
            </a:r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63246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1980</a:t>
            </a:r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72200" y="3886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1970</a:t>
            </a:r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191000" y="3886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1960</a:t>
            </a:r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133600" y="3886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1950</a:t>
            </a:r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0" y="3886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1940</a:t>
            </a:r>
            <a:endParaRPr lang="en-US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096000" y="15240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1930</a:t>
            </a:r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114800" y="15240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1920</a:t>
            </a:r>
            <a:endParaRPr lang="en-US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209800" y="1524000"/>
            <a:ext cx="72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1910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4572000"/>
            <a:ext cx="342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has </a:t>
            </a:r>
          </a:p>
          <a:p>
            <a:r>
              <a:rPr lang="en-US" sz="2800" dirty="0" smtClean="0"/>
              <a:t>Texas changed</a:t>
            </a:r>
          </a:p>
          <a:p>
            <a:r>
              <a:rPr lang="en-US" sz="2800" dirty="0" smtClean="0"/>
              <a:t>in boom and </a:t>
            </a:r>
          </a:p>
          <a:p>
            <a:r>
              <a:rPr lang="en-US" sz="2800" dirty="0" smtClean="0"/>
              <a:t>busts?</a:t>
            </a:r>
          </a:p>
          <a:p>
            <a:r>
              <a:rPr lang="en-US" sz="2000" dirty="0" smtClean="0"/>
              <a:t>(Population Density)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 l="37505" t="25003" r="15659" b="22878"/>
          <a:stretch>
            <a:fillRect/>
          </a:stretch>
        </p:blipFill>
        <p:spPr bwMode="auto">
          <a:xfrm>
            <a:off x="152400" y="879475"/>
            <a:ext cx="1865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 l="37505" t="25003" r="14815" b="23503"/>
          <a:stretch>
            <a:fillRect/>
          </a:stretch>
        </p:blipFill>
        <p:spPr bwMode="auto">
          <a:xfrm>
            <a:off x="3505200" y="882650"/>
            <a:ext cx="1919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4" cstate="print"/>
          <a:srcRect l="37505" t="25003" r="15659" b="23503"/>
          <a:stretch>
            <a:fillRect/>
          </a:stretch>
        </p:blipFill>
        <p:spPr bwMode="auto">
          <a:xfrm>
            <a:off x="6705600" y="885825"/>
            <a:ext cx="1882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 l="37505" t="25003" r="15659" b="23503"/>
          <a:stretch>
            <a:fillRect/>
          </a:stretch>
        </p:blipFill>
        <p:spPr bwMode="auto">
          <a:xfrm>
            <a:off x="152400" y="2943225"/>
            <a:ext cx="1882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6" cstate="print"/>
          <a:srcRect l="37505" t="22878" r="14815" b="22878"/>
          <a:stretch>
            <a:fillRect/>
          </a:stretch>
        </p:blipFill>
        <p:spPr bwMode="auto">
          <a:xfrm>
            <a:off x="3352800" y="2935288"/>
            <a:ext cx="18288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7" cstate="print"/>
          <a:srcRect l="37505" t="25003" r="14815" b="23503"/>
          <a:stretch>
            <a:fillRect/>
          </a:stretch>
        </p:blipFill>
        <p:spPr bwMode="auto">
          <a:xfrm>
            <a:off x="6705600" y="2947988"/>
            <a:ext cx="19097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8" cstate="print"/>
          <a:srcRect l="37505" t="25003" r="15659" b="22627"/>
          <a:stretch>
            <a:fillRect/>
          </a:stretch>
        </p:blipFill>
        <p:spPr bwMode="auto">
          <a:xfrm>
            <a:off x="152400" y="4995863"/>
            <a:ext cx="18557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9" cstate="print"/>
          <a:srcRect l="37505" t="25003" r="15659" b="22627"/>
          <a:stretch>
            <a:fillRect/>
          </a:stretch>
        </p:blipFill>
        <p:spPr bwMode="auto">
          <a:xfrm>
            <a:off x="3352800" y="4995863"/>
            <a:ext cx="18557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22" name="Picture 10"/>
          <p:cNvPicPr>
            <a:picLocks noChangeAspect="1" noChangeArrowheads="1"/>
          </p:cNvPicPr>
          <p:nvPr/>
        </p:nvPicPr>
        <p:blipFill>
          <a:blip r:embed="rId10" cstate="print"/>
          <a:srcRect l="37505" t="23503" r="15659" b="22878"/>
          <a:stretch>
            <a:fillRect/>
          </a:stretch>
        </p:blipFill>
        <p:spPr bwMode="auto">
          <a:xfrm>
            <a:off x="6705600" y="4999038"/>
            <a:ext cx="18097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53988" y="24384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1900s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3352800" y="2438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1910s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6629400" y="2438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1920s</a:t>
            </a: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153988" y="44196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1930s</a:t>
            </a: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3352800" y="44196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1940s</a:t>
            </a:r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6689725" y="4419600"/>
            <a:ext cx="885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1960s</a:t>
            </a:r>
            <a:endParaRPr lang="en-US" b="1" dirty="0"/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136525" y="6518275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1970s</a:t>
            </a: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3336925" y="6518275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1980s</a:t>
            </a:r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6689725" y="6518275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1990s</a:t>
            </a: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21177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1828800" y="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 dirty="0" smtClean="0"/>
              <a:t>Using the data in desktop GIS shows patterns of county growth (green) or loss (tan) even better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828800" y="57251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fisher.lib.virginia.edu/collections/stats/</a:t>
            </a:r>
            <a:r>
              <a:rPr lang="en-US" sz="2800" dirty="0" err="1" smtClean="0">
                <a:latin typeface="Times New Roman" pitchFamily="18" charset="0"/>
              </a:rPr>
              <a:t>histcensus</a:t>
            </a:r>
            <a:r>
              <a:rPr lang="en-US" sz="2800" dirty="0">
                <a:latin typeface="Times New Roman" pitchFamily="18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90800"/>
            <a:ext cx="5638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105400" y="990600"/>
            <a:ext cx="36845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028"/>
          <p:cNvSpPr>
            <a:spLocks noGrp="1" noChangeArrowheads="1"/>
          </p:cNvSpPr>
          <p:nvPr>
            <p:ph idx="1"/>
          </p:nvPr>
        </p:nvSpPr>
        <p:spPr bwMode="auto">
          <a:xfrm>
            <a:off x="223838" y="1981200"/>
            <a:ext cx="48768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Information about the world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Represented by   points, lines, areas,  and images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any scale from global, to regional, to local</a:t>
            </a: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Exploring interactive concepts on computer</a:t>
            </a:r>
            <a:endParaRPr lang="en-US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GIS involves</a:t>
            </a:r>
            <a:endParaRPr lang="en-US" smtClean="0">
              <a:solidFill>
                <a:srgbClr val="FFFF66"/>
              </a:solidFill>
            </a:endParaRPr>
          </a:p>
        </p:txBody>
      </p:sp>
      <p:pic>
        <p:nvPicPr>
          <p:cNvPr id="4101" name="Picture 1029" descr="CDR2025"/>
          <p:cNvPicPr>
            <a:picLocks noChangeAspect="1" noChangeArrowheads="1"/>
          </p:cNvPicPr>
          <p:nvPr/>
        </p:nvPicPr>
        <p:blipFill>
          <a:blip r:embed="rId4" cstate="print"/>
          <a:srcRect l="22849" t="21259" r="1601" b="8844"/>
          <a:stretch>
            <a:fillRect/>
          </a:stretch>
        </p:blipFill>
        <p:spPr bwMode="auto">
          <a:xfrm>
            <a:off x="5105400" y="3352800"/>
            <a:ext cx="3657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7650" y="319088"/>
            <a:ext cx="55086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304800" y="5491163"/>
            <a:ext cx="608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Money invested in manufacturing </a:t>
            </a:r>
          </a:p>
          <a:p>
            <a:r>
              <a:rPr lang="en-US"/>
              <a:t>1840, 1850, 1860, 1870, 1880, 1890, 1900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24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009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7391400" cy="65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Current interstate migration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Other places you can learn more about teaching </a:t>
            </a:r>
          </a:p>
          <a:p>
            <a:r>
              <a:rPr lang="en-US" sz="2800" dirty="0" smtClean="0"/>
              <a:t>with GIS in your classroom? </a:t>
            </a:r>
          </a:p>
        </p:txBody>
      </p:sp>
      <p:pic>
        <p:nvPicPr>
          <p:cNvPr id="3" name="Picture 2" descr="generic rul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3505200"/>
            <a:ext cx="3276600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4687431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Feb 28 – Mar2</a:t>
            </a:r>
          </a:p>
          <a:p>
            <a:r>
              <a:rPr lang="en-US" sz="2400" dirty="0" smtClean="0"/>
              <a:t>Bishop Dunne School </a:t>
            </a:r>
          </a:p>
          <a:p>
            <a:r>
              <a:rPr lang="en-US" sz="2400" dirty="0" smtClean="0"/>
              <a:t>www.bdhs.org/geotech</a:t>
            </a:r>
          </a:p>
          <a:p>
            <a:endParaRPr lang="en-US" sz="2800" dirty="0" smtClean="0"/>
          </a:p>
          <a:p>
            <a:r>
              <a:rPr lang="en-US" sz="2800" dirty="0" smtClean="0"/>
              <a:t>Hands on workshops!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33632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1"/>
            <a:ext cx="3429000" cy="4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447800" y="33528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886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Arcgis.com/home</a:t>
            </a:r>
          </a:p>
          <a:p>
            <a:endParaRPr lang="en-US" sz="2400" dirty="0" smtClean="0"/>
          </a:p>
          <a:p>
            <a:r>
              <a:rPr lang="en-US" sz="2400" dirty="0" smtClean="0"/>
              <a:t>Watch the featured </a:t>
            </a:r>
          </a:p>
          <a:p>
            <a:r>
              <a:rPr lang="en-US" sz="2400" dirty="0" smtClean="0"/>
              <a:t>videos links!</a:t>
            </a:r>
          </a:p>
        </p:txBody>
      </p:sp>
      <p:pic>
        <p:nvPicPr>
          <p:cNvPr id="4102" name="Picture 6" descr="http://external.ak.fbcdn.net/safe_image.php?d=AQBUrSs6A-gWKbyY&amp;w=155&amp;h=114&amp;url=https%3A%2F%2Fnetforum.avectra.com%2Fpublic%2FDocumentGenerate.aspx%3FImage%3D4d80227e-0ab6-4ed2-9829-c200a515591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19200"/>
            <a:ext cx="2779058" cy="12192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086600" y="1652892"/>
            <a:ext cx="1782347" cy="633108"/>
            <a:chOff x="6016557" y="2057400"/>
            <a:chExt cx="1782347" cy="633108"/>
          </a:xfrm>
        </p:grpSpPr>
        <p:pic>
          <p:nvPicPr>
            <p:cNvPr id="4104" name="Picture 8" descr="https://encrypted-tbn1.gstatic.com/images?q=tbn:ANd9GcTrUzI5-HtQPb2aUQG6vE08Sb2lrQ4eKVCZz8zQsLyC2wPGVNitBA"/>
            <p:cNvPicPr>
              <a:picLocks noChangeAspect="1" noChangeArrowheads="1"/>
            </p:cNvPicPr>
            <p:nvPr/>
          </p:nvPicPr>
          <p:blipFill>
            <a:blip r:embed="rId7" cstate="print"/>
            <a:srcRect l="35506"/>
            <a:stretch>
              <a:fillRect/>
            </a:stretch>
          </p:blipFill>
          <p:spPr bwMode="auto">
            <a:xfrm>
              <a:off x="6858000" y="2057400"/>
              <a:ext cx="940904" cy="63310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016557" y="2133600"/>
              <a:ext cx="920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GEO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38800" y="237238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Feb 6-8  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21678"/>
            <a:ext cx="2397125" cy="328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193" y="3703060"/>
            <a:ext cx="3320670" cy="42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Thanks for you interest</a:t>
            </a:r>
          </a:p>
          <a:p>
            <a:endParaRPr lang="en-US" sz="2800" dirty="0" smtClean="0"/>
          </a:p>
          <a:p>
            <a:r>
              <a:rPr lang="en-US" sz="2800" dirty="0" smtClean="0"/>
              <a:t>Any Questions?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Anita@gisetc.com</a:t>
            </a:r>
          </a:p>
          <a:p>
            <a:r>
              <a:rPr lang="en-US" sz="2800" dirty="0" smtClean="0"/>
              <a:t>Roger@gisetc.com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596900" y="1828800"/>
            <a:ext cx="43561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Visualizing spatial information...“making maps”</a:t>
            </a:r>
          </a:p>
          <a:p>
            <a:pPr>
              <a:defRPr/>
            </a:pPr>
            <a:endParaRPr 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Manipulating and analyzing spatial information...“asking questions of the maps and data”</a:t>
            </a:r>
            <a:endParaRPr 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endParaRPr lang="en-US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GIS performs key activities</a:t>
            </a:r>
            <a:endParaRPr lang="en-US" smtClean="0">
              <a:solidFill>
                <a:srgbClr val="FFFF66"/>
              </a:solidFill>
            </a:endParaRPr>
          </a:p>
        </p:txBody>
      </p:sp>
      <p:pic>
        <p:nvPicPr>
          <p:cNvPr id="5124" name="Picture 1028" descr="569_fireriskwithbuilid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2895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29" descr="waterqu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86200"/>
            <a:ext cx="37719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304800" y="2209800"/>
            <a:ext cx="8534400" cy="2362200"/>
            <a:chOff x="192" y="1392"/>
            <a:chExt cx="5376" cy="1488"/>
          </a:xfrm>
        </p:grpSpPr>
        <p:sp>
          <p:nvSpPr>
            <p:cNvPr id="6152" name="AutoShape 1027"/>
            <p:cNvSpPr>
              <a:spLocks noChangeArrowheads="1"/>
            </p:cNvSpPr>
            <p:nvPr/>
          </p:nvSpPr>
          <p:spPr bwMode="auto">
            <a:xfrm>
              <a:off x="192" y="1392"/>
              <a:ext cx="5376" cy="1488"/>
            </a:xfrm>
            <a:prstGeom prst="leftRightArrow">
              <a:avLst>
                <a:gd name="adj1" fmla="val 67343"/>
                <a:gd name="adj2" fmla="val 26930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1028"/>
            <p:cNvSpPr txBox="1">
              <a:spLocks noChangeArrowheads="1"/>
            </p:cNvSpPr>
            <p:nvPr/>
          </p:nvSpPr>
          <p:spPr bwMode="auto">
            <a:xfrm>
              <a:off x="2290" y="1872"/>
              <a:ext cx="116" cy="480"/>
            </a:xfrm>
            <a:prstGeom prst="rect">
              <a:avLst/>
            </a:prstGeom>
            <a:solidFill>
              <a:srgbClr val="00CC00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4400" b="1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1143000" y="685800"/>
            <a:ext cx="6934200" cy="1311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GIS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tool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continuum for education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5867400" y="2743200"/>
            <a:ext cx="2590800" cy="1006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Fully </a:t>
            </a:r>
            <a:r>
              <a:rPr lang="en-US" sz="2000" b="1" dirty="0" smtClean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Functional </a:t>
            </a:r>
            <a:r>
              <a:rPr lang="en-US" sz="2000" b="1" dirty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Desktop web enhanced</a:t>
            </a:r>
          </a:p>
        </p:txBody>
      </p:sp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3733800" y="2743200"/>
            <a:ext cx="2362200" cy="1006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Programs 	  streaming </a:t>
            </a:r>
            <a:r>
              <a:rPr lang="en-US" sz="2000" b="1" dirty="0" smtClean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Web- </a:t>
            </a:r>
            <a:r>
              <a:rPr lang="en-US" sz="2000" b="1" dirty="0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Services</a:t>
            </a:r>
          </a:p>
        </p:txBody>
      </p:sp>
      <p:sp>
        <p:nvSpPr>
          <p:cNvPr id="45064" name="Text Box 1032"/>
          <p:cNvSpPr txBox="1">
            <a:spLocks noChangeArrowheads="1"/>
          </p:cNvSpPr>
          <p:nvPr/>
        </p:nvSpPr>
        <p:spPr bwMode="auto">
          <a:xfrm>
            <a:off x="1143000" y="2743200"/>
            <a:ext cx="2209800" cy="1006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5CA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Limited Capacity Web Only Services</a:t>
            </a:r>
          </a:p>
        </p:txBody>
      </p:sp>
      <p:sp>
        <p:nvSpPr>
          <p:cNvPr id="45065" name="Text Box 1033"/>
          <p:cNvSpPr txBox="1">
            <a:spLocks noChangeArrowheads="1"/>
          </p:cNvSpPr>
          <p:nvPr/>
        </p:nvSpPr>
        <p:spPr bwMode="auto">
          <a:xfrm>
            <a:off x="1219200" y="4495800"/>
            <a:ext cx="6705600" cy="20145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Education settings demand more than a “one size fits all” approach.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ESRI and partners are moving on all fronts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473075" y="228600"/>
            <a:ext cx="79375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GIS solutions for education: </a:t>
            </a:r>
          </a:p>
          <a:p>
            <a:pPr algn="ctr">
              <a:defRPr/>
            </a:pPr>
            <a:r>
              <a:rPr kumimoji="1"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Geospatial tool examples</a:t>
            </a:r>
            <a:endParaRPr kumimoji="1" lang="en-US" sz="4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7107" name="Oval 1027"/>
          <p:cNvSpPr>
            <a:spLocks noChangeArrowheads="1"/>
          </p:cNvSpPr>
          <p:nvPr/>
        </p:nvSpPr>
        <p:spPr bwMode="auto">
          <a:xfrm>
            <a:off x="3505200" y="3886200"/>
            <a:ext cx="2819400" cy="13716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E5C0E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kumimoji="1"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ArcGIS</a:t>
            </a:r>
            <a:r>
              <a:rPr kumimoji="1"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Explorer</a:t>
            </a:r>
          </a:p>
          <a:p>
            <a:pPr algn="ctr">
              <a:defRPr/>
            </a:pPr>
            <a:endParaRPr kumimoji="1"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108" name="Oval 1028"/>
          <p:cNvSpPr>
            <a:spLocks noChangeArrowheads="1"/>
          </p:cNvSpPr>
          <p:nvPr/>
        </p:nvSpPr>
        <p:spPr bwMode="auto">
          <a:xfrm>
            <a:off x="6629400" y="3821112"/>
            <a:ext cx="2297112" cy="1360487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E5C0E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ArcGIS</a:t>
            </a:r>
          </a:p>
        </p:txBody>
      </p:sp>
      <p:sp>
        <p:nvSpPr>
          <p:cNvPr id="7173" name="Line 1029"/>
          <p:cNvSpPr>
            <a:spLocks noChangeShapeType="1"/>
          </p:cNvSpPr>
          <p:nvPr/>
        </p:nvSpPr>
        <p:spPr bwMode="auto">
          <a:xfrm>
            <a:off x="7793038" y="3260725"/>
            <a:ext cx="6350" cy="758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Oval 1030"/>
          <p:cNvSpPr>
            <a:spLocks noChangeArrowheads="1"/>
          </p:cNvSpPr>
          <p:nvPr/>
        </p:nvSpPr>
        <p:spPr bwMode="auto">
          <a:xfrm>
            <a:off x="609600" y="3962400"/>
            <a:ext cx="2743200" cy="12954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0E5C0E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1"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kumimoji="1"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Web 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Mapping, </a:t>
            </a:r>
          </a:p>
          <a:p>
            <a:pPr algn="ctr">
              <a:defRPr/>
            </a:pPr>
            <a:r>
              <a:rPr kumimoji="1"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ArcGISonline</a:t>
            </a:r>
            <a:r>
              <a:rPr kumimoji="1"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kumimoji="1"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kumimoji="1"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5" name="Line 1031"/>
          <p:cNvSpPr>
            <a:spLocks noChangeShapeType="1"/>
          </p:cNvSpPr>
          <p:nvPr/>
        </p:nvSpPr>
        <p:spPr bwMode="auto">
          <a:xfrm>
            <a:off x="4749800" y="3035300"/>
            <a:ext cx="19050" cy="10048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Oval 1032"/>
          <p:cNvSpPr>
            <a:spLocks noChangeArrowheads="1"/>
          </p:cNvSpPr>
          <p:nvPr/>
        </p:nvSpPr>
        <p:spPr bwMode="auto">
          <a:xfrm>
            <a:off x="3722688" y="1657350"/>
            <a:ext cx="2057400" cy="1295400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660066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Tailored</a:t>
            </a:r>
          </a:p>
        </p:txBody>
      </p:sp>
      <p:sp>
        <p:nvSpPr>
          <p:cNvPr id="47113" name="Oval 1033"/>
          <p:cNvSpPr>
            <a:spLocks noChangeArrowheads="1"/>
          </p:cNvSpPr>
          <p:nvPr/>
        </p:nvSpPr>
        <p:spPr bwMode="auto">
          <a:xfrm>
            <a:off x="6521450" y="1663700"/>
            <a:ext cx="2378075" cy="1484313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660066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Full Functionality</a:t>
            </a:r>
            <a:endParaRPr kumimoji="1"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7114" name="Oval 1034"/>
          <p:cNvSpPr>
            <a:spLocks noChangeArrowheads="1"/>
          </p:cNvSpPr>
          <p:nvPr/>
        </p:nvSpPr>
        <p:spPr bwMode="auto">
          <a:xfrm>
            <a:off x="809625" y="1697038"/>
            <a:ext cx="2057400" cy="1295400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660066"/>
              </a:gs>
            </a:gsLst>
            <a:lin ang="5400000" scaled="1"/>
          </a:gradFill>
          <a:ln w="12700">
            <a:solidFill>
              <a:schemeClr val="bg2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Limited </a:t>
            </a:r>
          </a:p>
          <a:p>
            <a:pPr algn="ctr">
              <a:defRPr/>
            </a:pPr>
            <a:r>
              <a:rPr kumimoji="1"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Capacity</a:t>
            </a:r>
          </a:p>
        </p:txBody>
      </p:sp>
      <p:sp>
        <p:nvSpPr>
          <p:cNvPr id="7182" name="AutoShape 1036"/>
          <p:cNvSpPr>
            <a:spLocks noChangeArrowheads="1"/>
          </p:cNvSpPr>
          <p:nvPr/>
        </p:nvSpPr>
        <p:spPr bwMode="auto">
          <a:xfrm>
            <a:off x="338138" y="5353050"/>
            <a:ext cx="8523287" cy="722488"/>
          </a:xfrm>
          <a:prstGeom prst="leftRightArrow">
            <a:avLst>
              <a:gd name="adj1" fmla="val 67343"/>
              <a:gd name="adj2" fmla="val 26930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038"/>
          <p:cNvSpPr>
            <a:spLocks noChangeArrowheads="1"/>
          </p:cNvSpPr>
          <p:nvPr/>
        </p:nvSpPr>
        <p:spPr bwMode="auto">
          <a:xfrm>
            <a:off x="2011363" y="5446713"/>
            <a:ext cx="5299075" cy="457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Range of ESRI Web-based services</a:t>
            </a:r>
            <a:endParaRPr kumimoji="1"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181" name="Line 1039"/>
          <p:cNvSpPr>
            <a:spLocks noChangeShapeType="1"/>
          </p:cNvSpPr>
          <p:nvPr/>
        </p:nvSpPr>
        <p:spPr bwMode="auto">
          <a:xfrm flipH="1">
            <a:off x="1866900" y="3159125"/>
            <a:ext cx="4763" cy="8032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WebbasedInter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724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1027"/>
          <p:cNvSpPr>
            <a:spLocks noChangeArrowheads="1"/>
          </p:cNvSpPr>
          <p:nvPr/>
        </p:nvSpPr>
        <p:spPr bwMode="auto">
          <a:xfrm>
            <a:off x="473075" y="228600"/>
            <a:ext cx="79375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Typical </a:t>
            </a:r>
            <a:r>
              <a:rPr kumimoji="1"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Webmap</a:t>
            </a:r>
            <a:r>
              <a:rPr kumimoji="1"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Interface</a:t>
            </a: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123950"/>
            <a:ext cx="71913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362200" y="18288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473075" y="228600"/>
            <a:ext cx="79375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NationalAtlas.gov</a:t>
            </a:r>
            <a:endParaRPr kumimoji="1"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899</TotalTime>
  <Words>327</Words>
  <Application>Microsoft Office PowerPoint</Application>
  <PresentationFormat>On-screen Show (4:3)</PresentationFormat>
  <Paragraphs>120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Slide 1</vt:lpstr>
      <vt:lpstr>GIS is...</vt:lpstr>
      <vt:lpstr>GIS involves</vt:lpstr>
      <vt:lpstr>GIS performs key activities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T Palmer</dc:creator>
  <cp:lastModifiedBy>Roger T Palmer</cp:lastModifiedBy>
  <cp:revision>76</cp:revision>
  <dcterms:created xsi:type="dcterms:W3CDTF">2013-01-24T04:01:13Z</dcterms:created>
  <dcterms:modified xsi:type="dcterms:W3CDTF">2013-01-25T03:35:38Z</dcterms:modified>
</cp:coreProperties>
</file>